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71" r:id="rId3"/>
    <p:sldId id="274" r:id="rId4"/>
    <p:sldId id="273" r:id="rId5"/>
    <p:sldId id="279" r:id="rId6"/>
    <p:sldId id="277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3883" autoAdjust="0"/>
  </p:normalViewPr>
  <p:slideViewPr>
    <p:cSldViewPr snapToGrid="0">
      <p:cViewPr varScale="1">
        <p:scale>
          <a:sx n="118" d="100"/>
          <a:sy n="118" d="100"/>
        </p:scale>
        <p:origin x="240" y="3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46772-A928-4DCC-AE2A-161E33004C74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849C8-4BEB-47BE-92EE-605262E1A86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6332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CH" dirty="0"/>
              <a:t>Mission du CAPE 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fr-CH" dirty="0"/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Char char="-"/>
            </a:pPr>
            <a:r>
              <a:rPr lang="fr-CH" dirty="0"/>
              <a:t>Apporter soutient aux enseignants en termes pédagogiques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None/>
            </a:pPr>
            <a:endParaRPr lang="fr-CH" dirty="0"/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Char char="-"/>
            </a:pPr>
            <a:r>
              <a:rPr lang="fr-CH" dirty="0"/>
              <a:t>Participer à des études de recherches ou des enquêtes qui puissent apporter des données utilises pour les différents sections de l’EPFL et faire évoluer ainsi leur offre de formation 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Char char="-"/>
            </a:pPr>
            <a:endParaRPr lang="fr-CH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None/>
            </a:pPr>
            <a:r>
              <a:rPr lang="fr-CH" dirty="0"/>
              <a:t>**** Aujourd’hui je suis ici pour solliciter votre collaboration à une étude dont l’objectif est d’étudier les attitudes des étudiants de l’EPFL 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None/>
            </a:pPr>
            <a:endParaRPr lang="fr-CH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None/>
            </a:pPr>
            <a:endParaRPr lang="fr-CH" dirty="0"/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Char char="-"/>
            </a:pPr>
            <a:endParaRPr dirty="0"/>
          </a:p>
        </p:txBody>
      </p:sp>
      <p:sp>
        <p:nvSpPr>
          <p:cNvPr id="195" name="Google Shape;19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1923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Tx/>
              <a:buNone/>
            </a:pPr>
            <a:r>
              <a:rPr lang="fr-CH" dirty="0"/>
              <a:t>Ce étude fait partie d’un projet européen nommée EUROTEQ qui regroupe </a:t>
            </a:r>
            <a:r>
              <a:rPr lang="fr-CH" dirty="0" err="1"/>
              <a:t>differentes</a:t>
            </a:r>
            <a:r>
              <a:rPr lang="fr-CH" dirty="0"/>
              <a:t> universités qui forment des ingénieurs </a:t>
            </a:r>
          </a:p>
          <a:p>
            <a:pPr marL="457200" lvl="1" indent="0">
              <a:buFontTx/>
              <a:buNone/>
            </a:pPr>
            <a:endParaRPr lang="fr-CH" dirty="0"/>
          </a:p>
          <a:p>
            <a:pPr marL="628650" lvl="1" indent="-171450">
              <a:buFontTx/>
              <a:buChar char="-"/>
            </a:pPr>
            <a:r>
              <a:rPr lang="fr-CH" dirty="0"/>
              <a:t>6 universités qui font partie de l’Union européen</a:t>
            </a:r>
          </a:p>
          <a:p>
            <a:pPr marL="628650" lvl="1" indent="-171450">
              <a:buFontTx/>
              <a:buChar char="-"/>
            </a:pPr>
            <a:r>
              <a:rPr lang="fr-CH" dirty="0"/>
              <a:t>2 autres collaboratrices dont l’EPFL</a:t>
            </a:r>
          </a:p>
          <a:p>
            <a:pPr marL="457200" lvl="1" indent="0">
              <a:buFontTx/>
              <a:buNone/>
            </a:pPr>
            <a:endParaRPr lang="fr-CH" dirty="0"/>
          </a:p>
          <a:p>
            <a:pPr marL="457200" lvl="1" indent="0">
              <a:buFontTx/>
              <a:buNone/>
            </a:pPr>
            <a:endParaRPr lang="fr-CH" dirty="0"/>
          </a:p>
          <a:p>
            <a:pPr marL="0" indent="0">
              <a:buFontTx/>
              <a:buNone/>
            </a:pPr>
            <a:endParaRPr lang="fr-CH" dirty="0"/>
          </a:p>
          <a:p>
            <a:pPr marL="0" indent="0">
              <a:buFontTx/>
              <a:buNone/>
            </a:pPr>
            <a:r>
              <a:rPr lang="fr-CH" dirty="0"/>
              <a:t>L’objectif de ce projet est d’</a:t>
            </a:r>
            <a:r>
              <a:rPr lang="fr-CH" dirty="0" err="1"/>
              <a:t>etablir</a:t>
            </a:r>
            <a:r>
              <a:rPr lang="fr-CH" dirty="0"/>
              <a:t> des liens entre les </a:t>
            </a:r>
            <a:r>
              <a:rPr lang="fr-CH" dirty="0" err="1"/>
              <a:t>differentes</a:t>
            </a:r>
            <a:r>
              <a:rPr lang="fr-CH" dirty="0"/>
              <a:t> </a:t>
            </a:r>
            <a:r>
              <a:rPr lang="fr-CH" dirty="0" err="1"/>
              <a:t>universites</a:t>
            </a:r>
            <a:r>
              <a:rPr lang="fr-CH" dirty="0"/>
              <a:t> avec </a:t>
            </a:r>
            <a:r>
              <a:rPr lang="fr-CH" dirty="0" err="1"/>
              <a:t>dea</a:t>
            </a:r>
            <a:r>
              <a:rPr lang="fr-CH" dirty="0"/>
              <a:t> </a:t>
            </a:r>
            <a:r>
              <a:rPr lang="fr-CH" dirty="0" err="1"/>
              <a:t>activites</a:t>
            </a:r>
            <a:r>
              <a:rPr lang="fr-CH" dirty="0"/>
              <a:t> de formation commune</a:t>
            </a:r>
          </a:p>
          <a:p>
            <a:pPr marL="0" indent="0">
              <a:buFontTx/>
              <a:buNone/>
            </a:pPr>
            <a:endParaRPr lang="fr-CH" dirty="0"/>
          </a:p>
          <a:p>
            <a:pPr marL="0" indent="0">
              <a:buFontTx/>
              <a:buNone/>
            </a:pPr>
            <a:r>
              <a:rPr lang="fr-CH" dirty="0"/>
              <a:t>Ces universités vont participer aussi dans cette études</a:t>
            </a:r>
          </a:p>
          <a:p>
            <a:pPr marL="0" indent="0">
              <a:buFontTx/>
              <a:buNone/>
            </a:pPr>
            <a:endParaRPr lang="fr-CH" dirty="0"/>
          </a:p>
          <a:p>
            <a:pPr marL="0" indent="0">
              <a:buFontTx/>
              <a:buNone/>
            </a:pPr>
            <a:endParaRPr lang="fr-CH" dirty="0"/>
          </a:p>
          <a:p>
            <a:pPr marL="0" indent="0">
              <a:buFontTx/>
              <a:buNone/>
            </a:pPr>
            <a:r>
              <a:rPr lang="fr-CH" dirty="0"/>
              <a:t>est de proposer des activités de formation communes (formation en ligne – </a:t>
            </a:r>
            <a:r>
              <a:rPr lang="fr-CH" dirty="0" err="1"/>
              <a:t>mobilite</a:t>
            </a:r>
            <a:r>
              <a:rPr lang="fr-CH" dirty="0"/>
              <a:t> dans une des universités)</a:t>
            </a:r>
          </a:p>
          <a:p>
            <a:pPr marL="0" indent="0">
              <a:buFontTx/>
              <a:buNone/>
            </a:pPr>
            <a:endParaRPr lang="fr-CH" dirty="0"/>
          </a:p>
          <a:p>
            <a:pPr marL="0" indent="0">
              <a:buFontTx/>
              <a:buNone/>
            </a:pP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849C8-4BEB-47BE-92EE-605262E1A864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78433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849C8-4BEB-47BE-92EE-605262E1A864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12128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849C8-4BEB-47BE-92EE-605262E1A864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13410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849C8-4BEB-47BE-92EE-605262E1A864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91181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849C8-4BEB-47BE-92EE-605262E1A864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5157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51C5A-DEA7-47F6-BDB4-33BA38B59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F7C8C-BD4D-46E1-8F26-B19B2D4BF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82E02-320C-4167-B5E3-84605A51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96B08-6326-412E-BA35-5FB669204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4D9A6-5BB1-4DA7-B2D7-1727A550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3867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53C32-5C87-421B-A584-5AC2BBEB4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0834E-64A7-4D75-AE6C-DB0FD164A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557D6-D899-4B41-9208-10EB71894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69F50-93CD-44F1-95B8-572F7443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DA217-1F5C-44CD-B6D2-D39913624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256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29F9AA-FCBF-4C58-9483-B2DF5E4458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77CF9-B0F7-4566-B849-295440A8A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34819-66A9-4B78-B47D-B6C2CAB62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E4DB9-5ABE-45E6-B654-923E89E5D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47F30-AB1E-4BBB-A0F1-8AEF3F44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4332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2">
  <p:cSld name="Title slide 2">
    <p:bg>
      <p:bgPr>
        <a:solidFill>
          <a:srgbClr val="FFFFFF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7"/>
          <p:cNvSpPr/>
          <p:nvPr/>
        </p:nvSpPr>
        <p:spPr>
          <a:xfrm>
            <a:off x="7048500" y="2"/>
            <a:ext cx="4807198" cy="4512996"/>
          </a:xfrm>
          <a:custGeom>
            <a:avLst/>
            <a:gdLst/>
            <a:ahLst/>
            <a:cxnLst/>
            <a:rect l="l" t="t" r="r" b="b"/>
            <a:pathLst>
              <a:path w="6063998" h="5692879" extrusionOk="0">
                <a:moveTo>
                  <a:pt x="0" y="0"/>
                </a:moveTo>
                <a:lnTo>
                  <a:pt x="280102" y="0"/>
                </a:lnTo>
                <a:lnTo>
                  <a:pt x="280102" y="105899"/>
                </a:lnTo>
                <a:cubicBezTo>
                  <a:pt x="280102" y="1152492"/>
                  <a:pt x="873967" y="2062484"/>
                  <a:pt x="1742068" y="2518133"/>
                </a:cubicBezTo>
                <a:lnTo>
                  <a:pt x="1741073" y="2519979"/>
                </a:lnTo>
                <a:lnTo>
                  <a:pt x="5540090" y="4781436"/>
                </a:lnTo>
                <a:cubicBezTo>
                  <a:pt x="5625346" y="4831785"/>
                  <a:pt x="5701419" y="4894053"/>
                  <a:pt x="5767542" y="4964922"/>
                </a:cubicBezTo>
                <a:lnTo>
                  <a:pt x="5767542" y="4795572"/>
                </a:lnTo>
                <a:cubicBezTo>
                  <a:pt x="5767542" y="4530642"/>
                  <a:pt x="5625864" y="4306716"/>
                  <a:pt x="5397792" y="4171919"/>
                </a:cubicBezTo>
                <a:lnTo>
                  <a:pt x="1838828" y="2029071"/>
                </a:lnTo>
                <a:lnTo>
                  <a:pt x="1839408" y="2028200"/>
                </a:lnTo>
                <a:cubicBezTo>
                  <a:pt x="1177325" y="1629491"/>
                  <a:pt x="733160" y="904291"/>
                  <a:pt x="733160" y="76714"/>
                </a:cubicBezTo>
                <a:lnTo>
                  <a:pt x="733160" y="0"/>
                </a:lnTo>
                <a:lnTo>
                  <a:pt x="1013240" y="0"/>
                </a:lnTo>
                <a:lnTo>
                  <a:pt x="1013240" y="76734"/>
                </a:lnTo>
                <a:cubicBezTo>
                  <a:pt x="1013240" y="850832"/>
                  <a:pt x="1456287" y="1523009"/>
                  <a:pt x="2101848" y="1854310"/>
                </a:cubicBezTo>
                <a:lnTo>
                  <a:pt x="2099652" y="1858351"/>
                </a:lnTo>
                <a:lnTo>
                  <a:pt x="5540629" y="3906681"/>
                </a:lnTo>
                <a:cubicBezTo>
                  <a:pt x="5583132" y="3931793"/>
                  <a:pt x="5623361" y="3959864"/>
                  <a:pt x="5661214" y="3990485"/>
                </a:cubicBezTo>
                <a:lnTo>
                  <a:pt x="5767521" y="4089568"/>
                </a:lnTo>
                <a:lnTo>
                  <a:pt x="5767521" y="4089587"/>
                </a:lnTo>
                <a:lnTo>
                  <a:pt x="5767542" y="4089587"/>
                </a:lnTo>
                <a:lnTo>
                  <a:pt x="5767521" y="4089568"/>
                </a:lnTo>
                <a:lnTo>
                  <a:pt x="5767521" y="3944426"/>
                </a:lnTo>
                <a:cubicBezTo>
                  <a:pt x="5767521" y="3679497"/>
                  <a:pt x="5625844" y="3431194"/>
                  <a:pt x="5397772" y="3296397"/>
                </a:cubicBezTo>
                <a:lnTo>
                  <a:pt x="2258036" y="1412798"/>
                </a:lnTo>
                <a:cubicBezTo>
                  <a:pt x="2235276" y="1399946"/>
                  <a:pt x="2212952" y="1386472"/>
                  <a:pt x="2190918" y="1372523"/>
                </a:cubicBezTo>
                <a:lnTo>
                  <a:pt x="2149441" y="1347628"/>
                </a:lnTo>
                <a:lnTo>
                  <a:pt x="2150270" y="1346509"/>
                </a:lnTo>
                <a:cubicBezTo>
                  <a:pt x="1738129" y="1067422"/>
                  <a:pt x="1466402" y="596040"/>
                  <a:pt x="1466402" y="61872"/>
                </a:cubicBezTo>
                <a:lnTo>
                  <a:pt x="1466402" y="0"/>
                </a:lnTo>
                <a:lnTo>
                  <a:pt x="1746525" y="0"/>
                </a:lnTo>
                <a:lnTo>
                  <a:pt x="1746525" y="61872"/>
                </a:lnTo>
                <a:cubicBezTo>
                  <a:pt x="1746525" y="525958"/>
                  <a:pt x="1997296" y="931382"/>
                  <a:pt x="2369742" y="1153175"/>
                </a:cubicBezTo>
                <a:lnTo>
                  <a:pt x="2383711" y="1161550"/>
                </a:lnTo>
                <a:cubicBezTo>
                  <a:pt x="2407425" y="1175251"/>
                  <a:pt x="2431512" y="1188393"/>
                  <a:pt x="2456178" y="1200602"/>
                </a:cubicBezTo>
                <a:cubicBezTo>
                  <a:pt x="2625776" y="1284614"/>
                  <a:pt x="2815959" y="1333097"/>
                  <a:pt x="3017707" y="1333097"/>
                </a:cubicBezTo>
                <a:lnTo>
                  <a:pt x="3046230" y="1333097"/>
                </a:lnTo>
                <a:cubicBezTo>
                  <a:pt x="3049068" y="1333097"/>
                  <a:pt x="3051826" y="1332684"/>
                  <a:pt x="3054687" y="1332661"/>
                </a:cubicBezTo>
                <a:cubicBezTo>
                  <a:pt x="3751716" y="1328040"/>
                  <a:pt x="4317432" y="759960"/>
                  <a:pt x="4317432" y="61872"/>
                </a:cubicBezTo>
                <a:lnTo>
                  <a:pt x="4317432" y="0"/>
                </a:lnTo>
                <a:lnTo>
                  <a:pt x="4597534" y="0"/>
                </a:lnTo>
                <a:lnTo>
                  <a:pt x="4597534" y="61851"/>
                </a:lnTo>
                <a:cubicBezTo>
                  <a:pt x="4597534" y="888413"/>
                  <a:pt x="3947722" y="1565793"/>
                  <a:pt x="3132190" y="1610587"/>
                </a:cubicBezTo>
                <a:lnTo>
                  <a:pt x="3714820" y="1960129"/>
                </a:lnTo>
                <a:cubicBezTo>
                  <a:pt x="4491820" y="1686556"/>
                  <a:pt x="5050675" y="946100"/>
                  <a:pt x="5050675" y="76714"/>
                </a:cubicBezTo>
                <a:lnTo>
                  <a:pt x="5050675" y="0"/>
                </a:lnTo>
                <a:lnTo>
                  <a:pt x="5330798" y="0"/>
                </a:lnTo>
                <a:lnTo>
                  <a:pt x="5330798" y="76714"/>
                </a:lnTo>
                <a:cubicBezTo>
                  <a:pt x="5330798" y="989173"/>
                  <a:pt x="4790577" y="1776538"/>
                  <a:pt x="4013847" y="2139511"/>
                </a:cubicBezTo>
                <a:lnTo>
                  <a:pt x="4486762" y="2423218"/>
                </a:lnTo>
                <a:cubicBezTo>
                  <a:pt x="5264114" y="1943276"/>
                  <a:pt x="5783897" y="1084626"/>
                  <a:pt x="5783897" y="105899"/>
                </a:cubicBezTo>
                <a:lnTo>
                  <a:pt x="5783897" y="0"/>
                </a:lnTo>
                <a:lnTo>
                  <a:pt x="6063998" y="0"/>
                </a:lnTo>
                <a:lnTo>
                  <a:pt x="6063998" y="105899"/>
                </a:lnTo>
                <a:cubicBezTo>
                  <a:pt x="6063998" y="1133836"/>
                  <a:pt x="5544588" y="2042420"/>
                  <a:pt x="4754656" y="2583946"/>
                </a:cubicBezTo>
                <a:lnTo>
                  <a:pt x="5541086" y="3055742"/>
                </a:lnTo>
                <a:cubicBezTo>
                  <a:pt x="5853234" y="3240246"/>
                  <a:pt x="6047644" y="3580936"/>
                  <a:pt x="6047644" y="3944406"/>
                </a:cubicBezTo>
                <a:lnTo>
                  <a:pt x="6047664" y="3944406"/>
                </a:lnTo>
                <a:lnTo>
                  <a:pt x="6047664" y="5580801"/>
                </a:lnTo>
                <a:cubicBezTo>
                  <a:pt x="6047664" y="5622402"/>
                  <a:pt x="6047644" y="5659072"/>
                  <a:pt x="6047623" y="5692879"/>
                </a:cubicBezTo>
                <a:cubicBezTo>
                  <a:pt x="5962762" y="5459623"/>
                  <a:pt x="5804128" y="5292741"/>
                  <a:pt x="5648250" y="5200603"/>
                </a:cubicBezTo>
                <a:lnTo>
                  <a:pt x="1532525" y="2721789"/>
                </a:lnTo>
                <a:cubicBezTo>
                  <a:pt x="1532671" y="2721582"/>
                  <a:pt x="1532836" y="2721415"/>
                  <a:pt x="1532981" y="2721209"/>
                </a:cubicBezTo>
                <a:cubicBezTo>
                  <a:pt x="619404" y="2205635"/>
                  <a:pt x="0" y="1227590"/>
                  <a:pt x="0" y="105899"/>
                </a:cubicBezTo>
                <a:lnTo>
                  <a:pt x="0" y="0"/>
                </a:lnTo>
                <a:close/>
              </a:path>
            </a:pathLst>
          </a:custGeom>
          <a:solidFill>
            <a:srgbClr val="ECECE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" name="Google Shape;20;p7" descr="Ein Bild, das Essen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23875" y="489534"/>
            <a:ext cx="2439015" cy="183507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519153" y="4580132"/>
            <a:ext cx="11336544" cy="997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dt" idx="10"/>
          </p:nvPr>
        </p:nvSpPr>
        <p:spPr>
          <a:xfrm>
            <a:off x="9940622" y="6381750"/>
            <a:ext cx="191507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519153" y="5651375"/>
            <a:ext cx="113365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519153" y="6386057"/>
            <a:ext cx="9056724" cy="211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rial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4081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6" name="Objek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316C70ED-AFB0-41B4-8141-4D4862EF177F}" type="datetime2">
              <a:rPr lang="en-GB" smtClean="0"/>
              <a:t>Tuesday, 15 March 2022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n-US"/>
              <a:t>EuroTeQ Engineering University 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fld id="{5EB1DA36-398A-44AC-AE54-7298A745E6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" name="Textplatzhalter 40"/>
          <p:cNvSpPr>
            <a:spLocks noGrp="1"/>
          </p:cNvSpPr>
          <p:nvPr>
            <p:ph type="body" sz="quarter" idx="14" hasCustomPrompt="1"/>
          </p:nvPr>
        </p:nvSpPr>
        <p:spPr>
          <a:xfrm>
            <a:off x="334964" y="6616700"/>
            <a:ext cx="4224338" cy="122238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180000" indent="0"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</a:defRPr>
            </a:lvl2pPr>
            <a:lvl3pPr marL="360000" indent="0"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</a:defRPr>
            </a:lvl3pPr>
            <a:lvl4pPr marL="540000" indent="0"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</a:defRPr>
            </a:lvl4pPr>
            <a:lvl5pPr marL="720000" indent="0"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Footnote</a:t>
            </a:r>
            <a:endParaRPr lang="en-US" dirty="0"/>
          </a:p>
        </p:txBody>
      </p:sp>
      <p:sp>
        <p:nvSpPr>
          <p:cNvPr id="43" name="Textplatzhalter 42"/>
          <p:cNvSpPr>
            <a:spLocks noGrp="1"/>
          </p:cNvSpPr>
          <p:nvPr>
            <p:ph type="body" sz="quarter" idx="15" hasCustomPrompt="1"/>
          </p:nvPr>
        </p:nvSpPr>
        <p:spPr>
          <a:xfrm>
            <a:off x="338400" y="0"/>
            <a:ext cx="9720000" cy="266400"/>
          </a:xfrm>
        </p:spPr>
        <p:txBody>
          <a:bodyPr vert="horz" lIns="0" tIns="72000" rIns="0" bIns="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en-US" sz="1000" dirty="0">
                <a:solidFill>
                  <a:srgbClr val="747D8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lvl="0" indent="0">
              <a:buFont typeface="Arial" panose="020B0604020202020204" pitchFamily="34" charset="0"/>
              <a:buNone/>
            </a:pPr>
            <a:r>
              <a:rPr lang="en-GB"/>
              <a:t>Add agenda item by clicking</a:t>
            </a:r>
            <a:endParaRPr lang="en-GB" dirty="0"/>
          </a:p>
        </p:txBody>
      </p:sp>
      <p:sp>
        <p:nvSpPr>
          <p:cNvPr id="44" name="Titel 43">
            <a:extLst>
              <a:ext uri="{FF2B5EF4-FFF2-40B4-BE49-F238E27FC236}">
                <a16:creationId xmlns:a16="http://schemas.microsoft.com/office/drawing/2014/main" id="{FD0CE9D9-B033-4C3A-AA7F-113469ADD6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de-DE"/>
              <a:t>Add title by clicking</a:t>
            </a:r>
          </a:p>
        </p:txBody>
      </p:sp>
    </p:spTree>
    <p:extLst>
      <p:ext uri="{BB962C8B-B14F-4D97-AF65-F5344CB8AC3E}">
        <p14:creationId xmlns:p14="http://schemas.microsoft.com/office/powerpoint/2010/main" val="367031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52CAC-DECB-45DA-8CD9-51DEE063E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BF58F-A494-4704-A342-F535E9D2B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F6019-7067-4752-9E2B-9733B790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21853-523F-4A84-8FED-28AA9BCB1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DCDE8-B4C6-4711-B2F8-30182F2EB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645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8E3A1-8B35-4353-AB44-DF8C14504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ABFB1-E3AA-4B51-9CDC-62CD5DB39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DD353-9DD4-4C93-BD22-9E9445343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8D2E2-DDFE-47B2-BC88-50590B72C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19DB4-42BA-407B-9055-6799854A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024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F9F01-4660-4970-A146-DBAEFF6D7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D838A-4EE1-4FAF-A186-D8344DABC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4198A-4535-42A2-AEA1-B9213DCD2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45C76-3A26-4D3C-9A65-F5AB35009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BB47A-F752-439A-8E28-D1E43FC6D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E2C54-C20D-45C8-B236-46E798A2B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222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9F956-87D0-480F-B9A9-77E85670B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3A5C6-2BB9-4333-855A-F4407F964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07C411-08A6-4AE0-A30D-8701A3E2F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3DB2BD-CC62-45F4-957A-CABFFF988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58EAD8-F7A1-44FB-BE70-8E328DBCD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CEB350-5513-470B-ACA6-4A242563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32C72-234E-4067-9486-FD78F29F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E82F92-B7FC-400B-B35B-764F3246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2035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9926E-9233-476E-BD27-F382EB615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0BB94-C878-4658-8B79-24F57C444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5763D-54CD-4EB5-872B-FDDDE93C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53F26-4E0B-4E39-80F6-6F79FE4B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8512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73F2EA-9B38-44F2-AD9E-E76395FFA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6010F7-7484-455D-8A42-7A7854B39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4F604-E263-49F2-BC86-A0A2A5302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8812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94BA8-6059-4152-A9EA-967A7DACF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7ABAE-5028-49EB-84D1-599FF2A4E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6285CD-E848-4FD1-B0F6-25A684262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A58C9-F60C-4ADE-ADAA-054AE691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66781-2F3C-429D-89E3-08A0D074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7CA25-6456-4AB0-BFC5-C58FD33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6546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E685C-247E-483D-A279-431EFB89B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1B302C-CE74-4587-80D0-A7774B03F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EEFC9-790F-4C8A-9C10-30BCF04BC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064C3-3F1B-4A17-8F0D-59133214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29B50-15B8-4649-9F6D-2B94188D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1ECA6-868C-42C6-9581-847C1C975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484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CA1F89-7B05-4E13-9412-910378FCE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FA380F-C083-4CAC-B981-176E04D96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F3FD0-1053-4E96-8ED9-C987E3A3A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1C212-E52F-4B55-B53A-0064CB671828}" type="datetimeFigureOut">
              <a:rPr lang="fr-CH" smtClean="0"/>
              <a:t>15.03.22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F6EDF-0B47-4E95-B051-5A6EC9572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23D12-C542-4343-B358-21BFC5767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F852C-5687-4F7D-B558-DFEC9B2E3BC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3442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"/>
          <p:cNvSpPr txBox="1">
            <a:spLocks noGrp="1"/>
          </p:cNvSpPr>
          <p:nvPr>
            <p:ph type="body" idx="1"/>
          </p:nvPr>
        </p:nvSpPr>
        <p:spPr>
          <a:xfrm>
            <a:off x="496094" y="2928742"/>
            <a:ext cx="113365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</a:rPr>
              <a:t>Longitudinal study on the </a:t>
            </a:r>
            <a:r>
              <a:rPr lang="en-GB" sz="3000" b="1" dirty="0">
                <a:solidFill>
                  <a:schemeClr val="accent1"/>
                </a:solidFill>
              </a:rPr>
              <a:t>development of students’ attitudes</a:t>
            </a:r>
          </a:p>
          <a:p>
            <a:pPr algn="ctr"/>
            <a:r>
              <a:rPr lang="en-GB" sz="3000" b="1" dirty="0">
                <a:solidFill>
                  <a:schemeClr val="accent1"/>
                </a:solidFill>
              </a:rPr>
              <a:t> </a:t>
            </a:r>
            <a:r>
              <a:rPr lang="en-GB" sz="3000" dirty="0">
                <a:solidFill>
                  <a:schemeClr val="accent1"/>
                </a:solidFill>
              </a:rPr>
              <a:t>in engineering sciences schools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FD36D7-47AE-4AD0-9789-733D6CCFD5B6}"/>
              </a:ext>
            </a:extLst>
          </p:cNvPr>
          <p:cNvSpPr/>
          <p:nvPr/>
        </p:nvSpPr>
        <p:spPr>
          <a:xfrm>
            <a:off x="350378" y="410198"/>
            <a:ext cx="3144852" cy="21620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9030F9-658B-4EFA-A94D-718A790A55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679" y="598206"/>
            <a:ext cx="1665495" cy="6120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3D71B6-7BC0-4885-9DF2-267B5A07AA91}"/>
              </a:ext>
            </a:extLst>
          </p:cNvPr>
          <p:cNvSpPr txBox="1"/>
          <p:nvPr/>
        </p:nvSpPr>
        <p:spPr>
          <a:xfrm>
            <a:off x="7067372" y="878132"/>
            <a:ext cx="440963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500" dirty="0">
                <a:solidFill>
                  <a:srgbClr val="FF0000"/>
                </a:solidFill>
              </a:rPr>
              <a:t>CAPE – </a:t>
            </a:r>
            <a:r>
              <a:rPr lang="fr-CH" sz="2500" dirty="0" err="1">
                <a:solidFill>
                  <a:srgbClr val="FF0000"/>
                </a:solidFill>
              </a:rPr>
              <a:t>Teaching</a:t>
            </a:r>
            <a:r>
              <a:rPr lang="fr-CH" sz="2500" dirty="0">
                <a:solidFill>
                  <a:srgbClr val="FF0000"/>
                </a:solidFill>
              </a:rPr>
              <a:t> support center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CBFFD8-071D-4108-AAFD-CDB22564E695}"/>
              </a:ext>
            </a:extLst>
          </p:cNvPr>
          <p:cNvSpPr txBox="1"/>
          <p:nvPr/>
        </p:nvSpPr>
        <p:spPr>
          <a:xfrm>
            <a:off x="7921951" y="6081265"/>
            <a:ext cx="316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/>
              <a:t>Reinaldo Julien-Saavedra</a:t>
            </a:r>
          </a:p>
        </p:txBody>
      </p:sp>
    </p:spTree>
    <p:extLst>
      <p:ext uri="{BB962C8B-B14F-4D97-AF65-F5344CB8AC3E}">
        <p14:creationId xmlns:p14="http://schemas.microsoft.com/office/powerpoint/2010/main" val="40806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EB464-7377-4C71-B03C-A58F0C8C2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291" y="12881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CH" b="1" dirty="0" err="1">
                <a:solidFill>
                  <a:schemeClr val="accent1"/>
                </a:solidFill>
              </a:rPr>
              <a:t>EuroTeQ</a:t>
            </a:r>
            <a:r>
              <a:rPr lang="fr-CH" b="1" dirty="0">
                <a:solidFill>
                  <a:schemeClr val="accent1"/>
                </a:solidFill>
              </a:rPr>
              <a:t> </a:t>
            </a:r>
            <a:r>
              <a:rPr lang="fr-CH" b="1" dirty="0" err="1">
                <a:solidFill>
                  <a:schemeClr val="accent1"/>
                </a:solidFill>
              </a:rPr>
              <a:t>project</a:t>
            </a:r>
            <a:r>
              <a:rPr lang="fr-CH" b="1" dirty="0">
                <a:solidFill>
                  <a:schemeClr val="accent1"/>
                </a:solidFill>
              </a:rPr>
              <a:t> </a:t>
            </a:r>
            <a:br>
              <a:rPr lang="fr-CH" b="1" dirty="0">
                <a:solidFill>
                  <a:schemeClr val="accent1"/>
                </a:solidFill>
              </a:rPr>
            </a:br>
            <a:endParaRPr lang="fr-CH" sz="33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492615-C9FF-40E6-98D7-E6516E753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9788" y="860971"/>
            <a:ext cx="8684606" cy="513605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C42C8FF-D60D-4876-A078-469E2CBB8506}"/>
              </a:ext>
            </a:extLst>
          </p:cNvPr>
          <p:cNvSpPr/>
          <p:nvPr/>
        </p:nvSpPr>
        <p:spPr>
          <a:xfrm>
            <a:off x="1763971" y="5512037"/>
            <a:ext cx="3235965" cy="5035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A1CD75-E480-4046-AEB0-D8C25AF110EB}"/>
              </a:ext>
            </a:extLst>
          </p:cNvPr>
          <p:cNvSpPr/>
          <p:nvPr/>
        </p:nvSpPr>
        <p:spPr>
          <a:xfrm>
            <a:off x="2939752" y="1062843"/>
            <a:ext cx="61187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This project will introduce a paradigm shift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in the engineering education of the future.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60900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7">
            <a:extLst>
              <a:ext uri="{FF2B5EF4-FFF2-40B4-BE49-F238E27FC236}">
                <a16:creationId xmlns:a16="http://schemas.microsoft.com/office/drawing/2014/main" id="{8FFF3A1C-84A5-4653-A323-1BF9FF78286C}"/>
              </a:ext>
            </a:extLst>
          </p:cNvPr>
          <p:cNvSpPr txBox="1"/>
          <p:nvPr/>
        </p:nvSpPr>
        <p:spPr>
          <a:xfrm>
            <a:off x="652574" y="4119247"/>
            <a:ext cx="11085770" cy="212365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 fontAlgn="base"/>
            <a:r>
              <a:rPr lang="en-US" sz="2000" dirty="0"/>
              <a:t>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chemeClr val="bg1"/>
                </a:solidFill>
              </a:rPr>
              <a:t>What are the students’ attitudes and beliefs </a:t>
            </a:r>
            <a:r>
              <a:rPr lang="en-US" sz="2000" dirty="0">
                <a:solidFill>
                  <a:schemeClr val="bg1"/>
                </a:solidFill>
              </a:rPr>
              <a:t>about the importance of development of skills for solving societal challenges ? </a:t>
            </a:r>
            <a:r>
              <a:rPr lang="en-US" i="1" dirty="0">
                <a:solidFill>
                  <a:srgbClr val="FFFF00"/>
                </a:solidFill>
              </a:rPr>
              <a:t>(</a:t>
            </a:r>
            <a:r>
              <a:rPr lang="en-GB" i="1" dirty="0">
                <a:solidFill>
                  <a:srgbClr val="FFFF00"/>
                </a:solidFill>
              </a:rPr>
              <a:t>responsibility attitudes, entrepreneurship attitudes, self-efficacy beliefs regarding project management and team work skills…) </a:t>
            </a:r>
            <a:endParaRPr lang="en-US" i="1" dirty="0">
              <a:solidFill>
                <a:srgbClr val="FFFF00"/>
              </a:solidFill>
            </a:endParaRPr>
          </a:p>
          <a:p>
            <a:pPr fontAlgn="base"/>
            <a:endParaRPr lang="en-US" sz="2000" dirty="0">
              <a:solidFill>
                <a:schemeClr val="bg1"/>
              </a:solidFill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chemeClr val="bg1"/>
                </a:solidFill>
              </a:rPr>
              <a:t>How do attitudes change</a:t>
            </a:r>
            <a:r>
              <a:rPr lang="en-US" sz="2000" dirty="0">
                <a:solidFill>
                  <a:schemeClr val="bg1"/>
                </a:solidFill>
              </a:rPr>
              <a:t> at all during a bachelor program ?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What does this evolution allow?</a:t>
            </a:r>
            <a:endParaRPr lang="de-DE" sz="2000" dirty="0"/>
          </a:p>
        </p:txBody>
      </p:sp>
      <p:sp>
        <p:nvSpPr>
          <p:cNvPr id="6" name="Titel 6">
            <a:extLst>
              <a:ext uri="{FF2B5EF4-FFF2-40B4-BE49-F238E27FC236}">
                <a16:creationId xmlns:a16="http://schemas.microsoft.com/office/drawing/2014/main" id="{7A4AB731-1F19-446E-91D1-7543D47A3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5865"/>
            <a:ext cx="10515600" cy="84852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Objective of the study</a:t>
            </a:r>
            <a:br>
              <a:rPr lang="en-US" dirty="0">
                <a:solidFill>
                  <a:schemeClr val="accent1"/>
                </a:solidFill>
              </a:rPr>
            </a:br>
            <a:br>
              <a:rPr lang="en-US" dirty="0">
                <a:solidFill>
                  <a:schemeClr val="accent1"/>
                </a:solidFill>
              </a:rPr>
            </a:br>
            <a:r>
              <a:rPr lang="en-US" sz="2200" dirty="0">
                <a:solidFill>
                  <a:srgbClr val="C00000"/>
                </a:solidFill>
              </a:rPr>
              <a:t>Identify the students’ </a:t>
            </a:r>
            <a:r>
              <a:rPr lang="en-US" sz="2200" b="1" dirty="0">
                <a:solidFill>
                  <a:srgbClr val="C00000"/>
                </a:solidFill>
              </a:rPr>
              <a:t>attitudes toward solving future societal challenges </a:t>
            </a:r>
            <a:r>
              <a:rPr lang="en-US" sz="2200" dirty="0">
                <a:solidFill>
                  <a:srgbClr val="C00000"/>
                </a:solidFill>
              </a:rPr>
              <a:t>and </a:t>
            </a:r>
            <a:br>
              <a:rPr lang="en-US" sz="2200" dirty="0">
                <a:solidFill>
                  <a:srgbClr val="C00000"/>
                </a:solidFill>
              </a:rPr>
            </a:br>
            <a:r>
              <a:rPr lang="en-US" sz="2200" b="1" dirty="0">
                <a:solidFill>
                  <a:srgbClr val="C00000"/>
                </a:solidFill>
              </a:rPr>
              <a:t>analyze how these change </a:t>
            </a:r>
            <a:r>
              <a:rPr lang="en-US" sz="2200" dirty="0">
                <a:solidFill>
                  <a:srgbClr val="C00000"/>
                </a:solidFill>
              </a:rPr>
              <a:t>over the course of their university education</a:t>
            </a:r>
            <a:endParaRPr lang="de-DE" sz="2200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CBBEC5-1BD3-436E-9BBA-51CD51BF7F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559" y="1892619"/>
            <a:ext cx="11353800" cy="212365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8693ED7-93E1-45A1-B4A9-5387F3BECD15}"/>
              </a:ext>
            </a:extLst>
          </p:cNvPr>
          <p:cNvSpPr/>
          <p:nvPr/>
        </p:nvSpPr>
        <p:spPr>
          <a:xfrm>
            <a:off x="4901029" y="2585116"/>
            <a:ext cx="2105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(Longitudinal study) </a:t>
            </a:r>
            <a:endParaRPr lang="fr-CH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20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77CC0B31-B428-45D8-B752-4CC2A6B9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3" y="58931"/>
            <a:ext cx="10515600" cy="109614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Benefits for the EPFL sections</a:t>
            </a:r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6B61B0-EA17-4FCD-A7A9-2E5A5B823A15}"/>
              </a:ext>
            </a:extLst>
          </p:cNvPr>
          <p:cNvSpPr txBox="1"/>
          <p:nvPr/>
        </p:nvSpPr>
        <p:spPr>
          <a:xfrm>
            <a:off x="1516353" y="1474778"/>
            <a:ext cx="8946037" cy="40626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fr-CH" sz="2000" b="1" dirty="0">
              <a:solidFill>
                <a:schemeClr val="bg1"/>
              </a:solidFill>
            </a:endParaRPr>
          </a:p>
          <a:p>
            <a:endParaRPr lang="fr-CH" sz="2000" b="1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2000" b="1" dirty="0">
                <a:solidFill>
                  <a:schemeClr val="bg1"/>
                </a:solidFill>
              </a:rPr>
              <a:t>Inventory </a:t>
            </a:r>
            <a:r>
              <a:rPr lang="fr-CH" sz="2000" dirty="0">
                <a:solidFill>
                  <a:schemeClr val="bg1"/>
                </a:solidFill>
              </a:rPr>
              <a:t>about </a:t>
            </a:r>
            <a:r>
              <a:rPr lang="fr-CH" sz="2000" dirty="0" err="1">
                <a:solidFill>
                  <a:schemeClr val="bg1"/>
                </a:solidFill>
              </a:rPr>
              <a:t>students</a:t>
            </a:r>
            <a:r>
              <a:rPr lang="fr-CH" sz="2000" dirty="0">
                <a:solidFill>
                  <a:schemeClr val="bg1"/>
                </a:solidFill>
              </a:rPr>
              <a:t>’ attitudes at the </a:t>
            </a:r>
            <a:r>
              <a:rPr lang="fr-CH" sz="2000" dirty="0" err="1">
                <a:solidFill>
                  <a:schemeClr val="bg1"/>
                </a:solidFill>
              </a:rPr>
              <a:t>begginning</a:t>
            </a:r>
            <a:r>
              <a:rPr lang="fr-CH" sz="2000" dirty="0">
                <a:solidFill>
                  <a:schemeClr val="bg1"/>
                </a:solidFill>
              </a:rPr>
              <a:t> of </a:t>
            </a:r>
            <a:r>
              <a:rPr lang="fr-CH" sz="2000" dirty="0" err="1">
                <a:solidFill>
                  <a:schemeClr val="bg1"/>
                </a:solidFill>
              </a:rPr>
              <a:t>their</a:t>
            </a:r>
            <a:r>
              <a:rPr lang="fr-CH" sz="2000" dirty="0">
                <a:solidFill>
                  <a:schemeClr val="bg1"/>
                </a:solidFill>
              </a:rPr>
              <a:t> </a:t>
            </a:r>
            <a:r>
              <a:rPr lang="fr-CH" sz="2000" dirty="0" err="1">
                <a:solidFill>
                  <a:schemeClr val="bg1"/>
                </a:solidFill>
              </a:rPr>
              <a:t>Bachelor</a:t>
            </a:r>
            <a:endParaRPr lang="fr-CH" sz="2000" dirty="0">
              <a:solidFill>
                <a:schemeClr val="bg1"/>
              </a:solidFill>
            </a:endParaRPr>
          </a:p>
          <a:p>
            <a:pPr lvl="1"/>
            <a:endParaRPr lang="fr-CH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2000" b="1" dirty="0" err="1">
                <a:solidFill>
                  <a:schemeClr val="bg1"/>
                </a:solidFill>
              </a:rPr>
              <a:t>Development</a:t>
            </a:r>
            <a:r>
              <a:rPr lang="fr-CH" sz="2000" b="1" dirty="0">
                <a:solidFill>
                  <a:schemeClr val="bg1"/>
                </a:solidFill>
              </a:rPr>
              <a:t> and </a:t>
            </a:r>
            <a:r>
              <a:rPr lang="fr-CH" sz="2000" b="1" dirty="0" err="1">
                <a:solidFill>
                  <a:schemeClr val="bg1"/>
                </a:solidFill>
              </a:rPr>
              <a:t>evolution</a:t>
            </a:r>
            <a:r>
              <a:rPr lang="fr-CH" sz="2000" dirty="0">
                <a:solidFill>
                  <a:schemeClr val="bg1"/>
                </a:solidFill>
              </a:rPr>
              <a:t> of </a:t>
            </a:r>
            <a:r>
              <a:rPr lang="fr-CH" sz="2000" dirty="0" err="1">
                <a:solidFill>
                  <a:schemeClr val="bg1"/>
                </a:solidFill>
              </a:rPr>
              <a:t>this</a:t>
            </a:r>
            <a:r>
              <a:rPr lang="fr-CH" sz="2000" dirty="0">
                <a:solidFill>
                  <a:schemeClr val="bg1"/>
                </a:solidFill>
              </a:rPr>
              <a:t> attitudes </a:t>
            </a:r>
            <a:r>
              <a:rPr lang="fr-CH" sz="2000" dirty="0" err="1">
                <a:solidFill>
                  <a:schemeClr val="bg1"/>
                </a:solidFill>
              </a:rPr>
              <a:t>during</a:t>
            </a:r>
            <a:r>
              <a:rPr lang="fr-CH" sz="2000" dirty="0">
                <a:solidFill>
                  <a:schemeClr val="bg1"/>
                </a:solidFill>
              </a:rPr>
              <a:t> the </a:t>
            </a:r>
            <a:r>
              <a:rPr lang="fr-CH" sz="2000" dirty="0" err="1">
                <a:solidFill>
                  <a:schemeClr val="bg1"/>
                </a:solidFill>
              </a:rPr>
              <a:t>bachelor</a:t>
            </a:r>
            <a:endParaRPr lang="fr-CH" sz="2000" dirty="0">
              <a:solidFill>
                <a:schemeClr val="bg1"/>
              </a:solidFill>
            </a:endParaRPr>
          </a:p>
          <a:p>
            <a:pPr lvl="1"/>
            <a:r>
              <a:rPr lang="fr-CH" sz="2000" dirty="0">
                <a:solidFill>
                  <a:schemeClr val="bg1"/>
                </a:solidFill>
              </a:rPr>
              <a:t>	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</a:rPr>
              <a:t>What are the </a:t>
            </a:r>
            <a:r>
              <a:rPr lang="en-US" sz="2000" b="1" dirty="0">
                <a:solidFill>
                  <a:srgbClr val="FFFF00"/>
                </a:solidFill>
              </a:rPr>
              <a:t>strengths and weaknesses of EPFL's curricula </a:t>
            </a:r>
            <a:r>
              <a:rPr lang="en-US" sz="2000" dirty="0">
                <a:solidFill>
                  <a:srgbClr val="FFFF00"/>
                </a:solidFill>
              </a:rPr>
              <a:t>for developing these students' attitudes?</a:t>
            </a:r>
          </a:p>
          <a:p>
            <a:pPr lvl="2" fontAlgn="base"/>
            <a:endParaRPr lang="en-US" sz="2000" dirty="0">
              <a:solidFill>
                <a:srgbClr val="FFFF00"/>
              </a:solidFill>
            </a:endParaRP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</a:rPr>
              <a:t>Do students who have taken part in </a:t>
            </a:r>
            <a:r>
              <a:rPr lang="en-US" sz="2000" dirty="0" err="1">
                <a:solidFill>
                  <a:srgbClr val="FFFF00"/>
                </a:solidFill>
              </a:rPr>
              <a:t>EuroTeQ</a:t>
            </a:r>
            <a:r>
              <a:rPr lang="en-US" sz="2000" dirty="0">
                <a:solidFill>
                  <a:srgbClr val="FFFF00"/>
                </a:solidFill>
              </a:rPr>
              <a:t> activities project improve the development of their attitudes ?</a:t>
            </a:r>
            <a:endParaRPr lang="fr-CH" sz="2000" b="1" dirty="0">
              <a:solidFill>
                <a:srgbClr val="FFFF00"/>
              </a:solidFill>
            </a:endParaRPr>
          </a:p>
          <a:p>
            <a:pPr lvl="2"/>
            <a:endParaRPr lang="fr-CH" sz="2000" b="1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25141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77CC0B31-B428-45D8-B752-4CC2A6B9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3" y="58931"/>
            <a:ext cx="10515600" cy="109614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The questionnaire</a:t>
            </a:r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6B61B0-EA17-4FCD-A7A9-2E5A5B823A15}"/>
              </a:ext>
            </a:extLst>
          </p:cNvPr>
          <p:cNvSpPr txBox="1"/>
          <p:nvPr/>
        </p:nvSpPr>
        <p:spPr>
          <a:xfrm>
            <a:off x="1311254" y="1461228"/>
            <a:ext cx="9730819" cy="34778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fr-CH" sz="2000" b="1" dirty="0">
              <a:solidFill>
                <a:schemeClr val="bg1"/>
              </a:solidFill>
            </a:endParaRPr>
          </a:p>
          <a:p>
            <a:pPr lvl="1"/>
            <a:endParaRPr lang="fr-CH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chemeClr val="bg1"/>
                </a:solidFill>
              </a:rPr>
              <a:t>20 minutes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H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2000" dirty="0">
                <a:solidFill>
                  <a:schemeClr val="bg1"/>
                </a:solidFill>
              </a:rPr>
              <a:t> Participation </a:t>
            </a:r>
            <a:r>
              <a:rPr lang="fr-CH" sz="2000" b="1" dirty="0" err="1">
                <a:solidFill>
                  <a:schemeClr val="bg1"/>
                </a:solidFill>
              </a:rPr>
              <a:t>is</a:t>
            </a:r>
            <a:r>
              <a:rPr lang="fr-CH" sz="2000" b="1" dirty="0">
                <a:solidFill>
                  <a:schemeClr val="bg1"/>
                </a:solidFill>
              </a:rPr>
              <a:t> </a:t>
            </a:r>
            <a:r>
              <a:rPr lang="fr-CH" sz="2000" b="1" dirty="0" err="1">
                <a:solidFill>
                  <a:schemeClr val="bg1"/>
                </a:solidFill>
              </a:rPr>
              <a:t>voluntary</a:t>
            </a:r>
            <a:endParaRPr lang="fr-CH" sz="2000" b="1" dirty="0">
              <a:solidFill>
                <a:schemeClr val="bg1"/>
              </a:solidFill>
            </a:endParaRPr>
          </a:p>
          <a:p>
            <a:pPr lvl="1"/>
            <a:endParaRPr lang="fr-CH" sz="2000" b="1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2000" dirty="0" err="1">
                <a:solidFill>
                  <a:schemeClr val="bg1"/>
                </a:solidFill>
              </a:rPr>
              <a:t>Possibility</a:t>
            </a:r>
            <a:r>
              <a:rPr lang="fr-CH" sz="2000" dirty="0">
                <a:solidFill>
                  <a:schemeClr val="bg1"/>
                </a:solidFill>
              </a:rPr>
              <a:t> to </a:t>
            </a:r>
            <a:r>
              <a:rPr lang="fr-CH" sz="2000" dirty="0" err="1">
                <a:solidFill>
                  <a:schemeClr val="bg1"/>
                </a:solidFill>
              </a:rPr>
              <a:t>provide</a:t>
            </a:r>
            <a:r>
              <a:rPr lang="fr-CH" sz="2000" dirty="0">
                <a:solidFill>
                  <a:schemeClr val="bg1"/>
                </a:solidFill>
              </a:rPr>
              <a:t> </a:t>
            </a:r>
            <a:r>
              <a:rPr lang="fr-CH" sz="2000" dirty="0" err="1">
                <a:solidFill>
                  <a:schemeClr val="bg1"/>
                </a:solidFill>
              </a:rPr>
              <a:t>your</a:t>
            </a:r>
            <a:r>
              <a:rPr lang="fr-CH" sz="2000" dirty="0">
                <a:solidFill>
                  <a:schemeClr val="bg1"/>
                </a:solidFill>
              </a:rPr>
              <a:t> </a:t>
            </a:r>
            <a:r>
              <a:rPr lang="fr-CH" sz="2000" b="1" dirty="0">
                <a:solidFill>
                  <a:schemeClr val="bg1"/>
                </a:solidFill>
              </a:rPr>
              <a:t>e-mail</a:t>
            </a:r>
            <a:r>
              <a:rPr lang="fr-CH" sz="2000" dirty="0">
                <a:solidFill>
                  <a:schemeClr val="bg1"/>
                </a:solidFill>
              </a:rPr>
              <a:t> at the end of the questionnaire (</a:t>
            </a:r>
            <a:r>
              <a:rPr lang="fr-CH" sz="2000" dirty="0" err="1">
                <a:solidFill>
                  <a:schemeClr val="bg1"/>
                </a:solidFill>
              </a:rPr>
              <a:t>stored</a:t>
            </a:r>
            <a:r>
              <a:rPr lang="fr-CH" sz="2000" dirty="0">
                <a:solidFill>
                  <a:schemeClr val="bg1"/>
                </a:solidFill>
              </a:rPr>
              <a:t> </a:t>
            </a:r>
            <a:r>
              <a:rPr lang="fr-CH" sz="2000" dirty="0" err="1">
                <a:solidFill>
                  <a:schemeClr val="bg1"/>
                </a:solidFill>
              </a:rPr>
              <a:t>separately</a:t>
            </a:r>
            <a:r>
              <a:rPr lang="fr-CH" sz="2000" dirty="0">
                <a:solidFill>
                  <a:schemeClr val="bg1"/>
                </a:solidFill>
              </a:rPr>
              <a:t>)</a:t>
            </a:r>
            <a:endParaRPr lang="fr-CH" sz="2000" b="1" dirty="0">
              <a:solidFill>
                <a:schemeClr val="bg1"/>
              </a:solidFill>
            </a:endParaRPr>
          </a:p>
          <a:p>
            <a:pPr lvl="1"/>
            <a:endParaRPr lang="fr-CH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You are not asked to provide any </a:t>
            </a:r>
            <a:r>
              <a:rPr lang="en-US" sz="2000" b="1" dirty="0">
                <a:solidFill>
                  <a:schemeClr val="bg1"/>
                </a:solidFill>
              </a:rPr>
              <a:t>name or any ID </a:t>
            </a:r>
            <a:r>
              <a:rPr lang="en-US" sz="2000" dirty="0">
                <a:solidFill>
                  <a:schemeClr val="bg1"/>
                </a:solidFill>
              </a:rPr>
              <a:t>(just personal code)</a:t>
            </a:r>
          </a:p>
          <a:p>
            <a:pPr lvl="1"/>
            <a:endParaRPr lang="fr-CH" sz="2000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82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77CC0B31-B428-45D8-B752-4CC2A6B97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296" y="-256089"/>
            <a:ext cx="10515600" cy="109614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The questionnaire</a:t>
            </a:r>
            <a:endParaRPr lang="de-DE" sz="4000" b="1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5FAAA7-8C62-42BE-BDCF-62DF7E8876F6}"/>
              </a:ext>
            </a:extLst>
          </p:cNvPr>
          <p:cNvSpPr/>
          <p:nvPr/>
        </p:nvSpPr>
        <p:spPr>
          <a:xfrm>
            <a:off x="3959862" y="563052"/>
            <a:ext cx="33924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3000" b="1" dirty="0">
                <a:solidFill>
                  <a:srgbClr val="FF0000"/>
                </a:solidFill>
              </a:rPr>
              <a:t>https://urlz.fr/hH44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329D8C-7119-47D0-A8A2-58AACCFB3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863" y="1049700"/>
            <a:ext cx="6114671" cy="611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7399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378</Words>
  <Application>Microsoft Macintosh PowerPoint</Application>
  <PresentationFormat>Widescreen</PresentationFormat>
  <Paragraphs>62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think-cell Slide</vt:lpstr>
      <vt:lpstr>PowerPoint Presentation</vt:lpstr>
      <vt:lpstr>EuroTeQ project  </vt:lpstr>
      <vt:lpstr>Objective of the study  Identify the students’ attitudes toward solving future societal challenges and  analyze how these change over the course of their university education</vt:lpstr>
      <vt:lpstr>Benefits for the EPFL sections</vt:lpstr>
      <vt:lpstr>The questionnaire</vt:lpstr>
      <vt:lpstr>The questionnaire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mindset for solving future societal challenges in the 21th century</dc:title>
  <dc:creator>Julien-Saavedra Gomez Reinaldo Javier</dc:creator>
  <cp:lastModifiedBy>Francesco Stellacci</cp:lastModifiedBy>
  <cp:revision>75</cp:revision>
  <dcterms:created xsi:type="dcterms:W3CDTF">2022-02-21T14:10:59Z</dcterms:created>
  <dcterms:modified xsi:type="dcterms:W3CDTF">2022-03-15T10:03:34Z</dcterms:modified>
</cp:coreProperties>
</file>